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4"/>
  </p:notesMasterIdLst>
  <p:handoutMasterIdLst>
    <p:handoutMasterId r:id="rId5"/>
  </p:handoutMasterIdLst>
  <p:sldIdLst>
    <p:sldId id="267" r:id="rId2"/>
    <p:sldId id="268" r:id="rId3"/>
  </p:sldIdLst>
  <p:sldSz cx="9144000" cy="6858000" type="screen4x3"/>
  <p:notesSz cx="6797675" cy="987425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9900CC"/>
    <a:srgbClr val="EAEAEA"/>
    <a:srgbClr val="CC33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-137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1422" y="-84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97E4C88-5017-4B78-989A-A5FA9AB8F6B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71859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A9B0BD0-D4B2-4699-929C-C3941F9BDA3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71394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0A100B-0A20-47F9-976D-BB18D913BBE7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82878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63367-6150-4FFB-A32F-F45DFA056CF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9271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B36085-6E6B-41CA-92C5-3B0FD3E0153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19783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93DDA8-AA67-40F2-978A-129FB3D9DB5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13929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1C637-B37B-46A9-A5A3-428CB0EC33C3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41731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4EF2A-5AFA-4301-B8F9-E8A0483698C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8544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A0F73-5C57-4317-9EE3-EA46B1708A6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2055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49B24-4729-4070-B746-07AA621006D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3834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755A97-B306-4FB4-B221-D8B8DF63EEC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0207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5729D-C2A5-4312-B847-42273B99D14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58326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0C17E-4212-4A7F-A5C8-413B08E4B96A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29659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CC376A-F809-49A8-B4A9-3154C5AC2D3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2801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51800" y="6457950"/>
            <a:ext cx="635000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accent2"/>
                </a:solidFill>
                <a:latin typeface="Book Antiqua" panose="02040602050305030304" pitchFamily="18" charset="0"/>
              </a:defRPr>
            </a:lvl1pPr>
          </a:lstStyle>
          <a:p>
            <a:fld id="{9D8269F9-3A4C-4C46-A2B6-A0AA1450EF4F}" type="slidenum">
              <a:rPr lang="hr-HR" altLang="sr-Latn-RS"/>
              <a:pPr/>
              <a:t>‹#›</a:t>
            </a:fld>
            <a:endParaRPr lang="hr-HR" altLang="sr-Latn-RS"/>
          </a:p>
        </p:txBody>
      </p:sp>
      <p:pic>
        <p:nvPicPr>
          <p:cNvPr id="1027" name="Picture 1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0057"/>
            <a:ext cx="8229600" cy="3719072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hr-HR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Izrada </a:t>
            </a:r>
            <a:r>
              <a:rPr lang="hr-HR" altLang="sr-Latn-RS" sz="28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udžbenika za slijepe i slabovidne učenike i studente </a:t>
            </a:r>
          </a:p>
          <a:p>
            <a:pPr marL="0" indent="0" algn="ctr">
              <a:buFontTx/>
              <a:buNone/>
              <a:defRPr/>
            </a:pPr>
            <a:endParaRPr lang="hr-HR" altLang="sr-Latn-RS" sz="28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sz="24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sz="24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sz="24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hr-HR" altLang="sr-Latn-RS" sz="16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Ksenija Majcan Franjković</a:t>
            </a:r>
          </a:p>
          <a:p>
            <a:pPr marL="0" indent="0" algn="ctr">
              <a:buFontTx/>
              <a:buNone/>
              <a:defRPr/>
            </a:pPr>
            <a:r>
              <a:rPr lang="hr-HR" altLang="sr-Latn-RS" sz="16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Uprava </a:t>
            </a:r>
            <a:r>
              <a:rPr lang="en-GB" altLang="sr-Latn-RS" sz="16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za </a:t>
            </a:r>
            <a:r>
              <a:rPr lang="en-GB" altLang="sr-Latn-RS" sz="1600" b="1" dirty="0" err="1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potporu</a:t>
            </a:r>
            <a:r>
              <a:rPr lang="en-GB" altLang="sr-Latn-RS" sz="16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 i </a:t>
            </a:r>
            <a:r>
              <a:rPr lang="en-GB" altLang="sr-Latn-RS" sz="1600" b="1" dirty="0" err="1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unaprjeđenje</a:t>
            </a:r>
            <a:r>
              <a:rPr lang="en-GB" altLang="sr-Latn-RS" sz="16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sustava</a:t>
            </a:r>
            <a:r>
              <a:rPr lang="en-GB" altLang="sr-Latn-RS" sz="16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odgoja</a:t>
            </a:r>
            <a:r>
              <a:rPr lang="en-GB" altLang="sr-Latn-RS" sz="16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 i </a:t>
            </a:r>
            <a:r>
              <a:rPr lang="en-GB" altLang="sr-Latn-RS" sz="1600" b="1" dirty="0" err="1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obrazovanja</a:t>
            </a:r>
            <a:endParaRPr lang="en-GB" altLang="sr-Latn-RS" sz="1600" b="1" dirty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en-GB" altLang="sr-Latn-RS" sz="1600" b="1" dirty="0" err="1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Služba</a:t>
            </a:r>
            <a:r>
              <a:rPr lang="en-GB" altLang="sr-Latn-RS" sz="16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 za </a:t>
            </a:r>
            <a:r>
              <a:rPr lang="hr-HR" altLang="sr-Latn-RS" sz="16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razvoj </a:t>
            </a:r>
            <a:r>
              <a:rPr lang="hr-HR" altLang="sr-Latn-RS" sz="1600" b="1" dirty="0" err="1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kurikula</a:t>
            </a:r>
            <a:r>
              <a:rPr lang="hr-HR" altLang="sr-Latn-RS" sz="16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 i udžbenike</a:t>
            </a:r>
            <a:endParaRPr lang="hr-HR" altLang="sr-Latn-RS" sz="1600" b="1" dirty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sz="16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None/>
            </a:pPr>
            <a:endParaRPr lang="hr-HR" sz="16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1</a:t>
            </a:fld>
            <a:endParaRPr lang="hr-HR" altLang="sr-Latn-RS"/>
          </a:p>
        </p:txBody>
      </p:sp>
      <p:sp>
        <p:nvSpPr>
          <p:cNvPr id="2" name="Rectangle 1"/>
          <p:cNvSpPr/>
          <p:nvPr/>
        </p:nvSpPr>
        <p:spPr>
          <a:xfrm>
            <a:off x="6862508" y="433757"/>
            <a:ext cx="17524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</a:t>
            </a:r>
            <a:r>
              <a:rPr lang="hr-HR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2018.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03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877388"/>
            <a:ext cx="8672606" cy="5630988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hr-HR" altLang="sr-Latn-RS" sz="18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Javni poziv za financiranje projekata za izradu udžbenika za slijepe i slabovidne učenike i studente za školsku/akademsku godinu </a:t>
            </a:r>
            <a:r>
              <a:rPr lang="hr-HR" altLang="sr-Latn-RS" sz="1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2018./2019.</a:t>
            </a:r>
            <a:endParaRPr lang="hr-HR" altLang="sr-Latn-RS" sz="18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sz="18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just">
              <a:buFontTx/>
              <a:buNone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Cilj Javnog poziva je financijski podržati projekte/programe koji pružaju usluge prilagodbe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i izrade udžbenika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, literature, edukativnih i didaktičkih materijala za potrebe slijepih i slabovidnih učenika i studenata na </a:t>
            </a:r>
            <a:r>
              <a:rPr lang="hr-HR" altLang="sr-Latn-RS" sz="1600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Brailleovom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pismu u tiskanom i/ili digitalnom obliku</a:t>
            </a:r>
          </a:p>
          <a:p>
            <a:pPr marL="0" indent="0">
              <a:buFontTx/>
              <a:buNone/>
              <a:defRPr/>
            </a:pPr>
            <a:endParaRPr lang="hr-HR" altLang="sr-Latn-RS" sz="600" dirty="0">
              <a:latin typeface="Georgia" panose="02040502050405020303" pitchFamily="18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Objava javnog poziva i kriterija – </a:t>
            </a:r>
            <a:r>
              <a:rPr lang="hr-HR" altLang="sr-Latn-RS" sz="16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do sredine travanj 2018</a:t>
            </a:r>
            <a:r>
              <a:rPr lang="hr-HR" altLang="sr-Latn-RS" sz="16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.</a:t>
            </a:r>
            <a:endParaRPr lang="hr-HR" altLang="sr-Latn-RS" sz="16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Javni poziv namijenjen financiranju projekata/programa neprofitnih organizacija koje imaju iskustva u adaptaciji i izradi udžbenika na </a:t>
            </a:r>
            <a:r>
              <a:rPr lang="hr-HR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Brailleovom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pismu za potrebe slijepih i slabovidnih učenika i studenata 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Javni poziv uključuje projektno </a:t>
            </a: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partnerstvo </a:t>
            </a:r>
            <a:r>
              <a:rPr lang="hr-HR" altLang="sr-Latn-RS" sz="16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s </a:t>
            </a: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odgojno-obrazovnim ustanovama (škole, visokoškolske </a:t>
            </a:r>
            <a:r>
              <a:rPr lang="hr-HR" altLang="sr-Latn-RS" sz="16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ustanove, sveučilišta)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 kojima se školuju slijepi i slabovidni učenici i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studenti</a:t>
            </a:r>
            <a:endParaRPr lang="hr-HR" altLang="sr-Latn-RS" sz="16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kupna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vrijednost natječaja</a:t>
            </a:r>
            <a:r>
              <a:rPr lang="hr-HR" altLang="sr-Latn-RS" sz="1600" dirty="0"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– </a:t>
            </a:r>
            <a:r>
              <a:rPr lang="hr-HR" altLang="sr-Latn-RS" sz="16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2.341.674,00 </a:t>
            </a:r>
            <a:r>
              <a:rPr lang="hr-HR" altLang="sr-Latn-RS" sz="16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kn</a:t>
            </a:r>
            <a:endParaRPr lang="hr-HR" altLang="sr-Latn-RS" sz="16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Područje aktivnosti projekata vezana su uz zaštitu i promicanje ljudskih prava, unapređenje i poboljšanje obrazovanja slijepih i slabovidnih učenika i studenata kako bi stekli nova znanja i vještine s kojima pridonose kvaliteti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osobnog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života i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zajednice</a:t>
            </a:r>
            <a:endParaRPr lang="hr-HR" altLang="sr-Latn-RS" sz="16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</a:p>
          <a:p>
            <a:pPr marL="0" indent="0">
              <a:buNone/>
            </a:pPr>
            <a:endParaRPr lang="hr-HR" sz="16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2</a:t>
            </a:fld>
            <a:endParaRPr lang="hr-HR" altLang="sr-Latn-RS"/>
          </a:p>
        </p:txBody>
      </p:sp>
      <p:sp>
        <p:nvSpPr>
          <p:cNvPr id="2" name="Rectangle 1"/>
          <p:cNvSpPr/>
          <p:nvPr/>
        </p:nvSpPr>
        <p:spPr>
          <a:xfrm>
            <a:off x="6732399" y="443383"/>
            <a:ext cx="17524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</a:t>
            </a:r>
            <a:r>
              <a:rPr lang="hr-HR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2018.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69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</TotalTime>
  <Words>203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MZT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Ivana Fain</dc:creator>
  <cp:lastModifiedBy>dtot</cp:lastModifiedBy>
  <cp:revision>50</cp:revision>
  <cp:lastPrinted>2017-03-08T13:08:37Z</cp:lastPrinted>
  <dcterms:created xsi:type="dcterms:W3CDTF">2004-06-15T07:55:20Z</dcterms:created>
  <dcterms:modified xsi:type="dcterms:W3CDTF">2018-02-20T13:11:17Z</dcterms:modified>
</cp:coreProperties>
</file>